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Open Sans Light" charset="1" panose="020B03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Ultra-Bold" charset="1" panose="00000000000000000000"/>
      <p:regular r:id="rId18"/>
    </p:embeddedFont>
    <p:embeddedFont>
      <p:font typeface="Open Sans Ultra-Bold Italic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.jpeg" Type="http://schemas.openxmlformats.org/officeDocument/2006/relationships/image"/><Relationship Id="rId3" Target="../media/image33.jpeg" Type="http://schemas.openxmlformats.org/officeDocument/2006/relationships/image"/><Relationship Id="rId4" Target="http://www.linkedin.com/in/ao-charitha1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.jpe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Relationship Id="rId5" Target="../media/image3.png" Type="http://schemas.openxmlformats.org/officeDocument/2006/relationships/image"/><Relationship Id="rId6" Target="../media/image2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43530" y="8511778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0" y="0"/>
                </a:moveTo>
                <a:lnTo>
                  <a:pt x="16230600" y="0"/>
                </a:lnTo>
                <a:lnTo>
                  <a:pt x="16230600" y="3550444"/>
                </a:lnTo>
                <a:lnTo>
                  <a:pt x="0" y="355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45600">
            <a:off x="7227393" y="-1565094"/>
            <a:ext cx="16230600" cy="3130187"/>
          </a:xfrm>
          <a:custGeom>
            <a:avLst/>
            <a:gdLst/>
            <a:ahLst/>
            <a:cxnLst/>
            <a:rect r="r" b="b" t="t" l="l"/>
            <a:pathLst>
              <a:path h="3130187" w="16230600">
                <a:moveTo>
                  <a:pt x="0" y="0"/>
                </a:moveTo>
                <a:lnTo>
                  <a:pt x="16230600" y="0"/>
                </a:lnTo>
                <a:lnTo>
                  <a:pt x="16230600" y="3130188"/>
                </a:lnTo>
                <a:lnTo>
                  <a:pt x="0" y="313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71770" y="1495808"/>
            <a:ext cx="11704358" cy="633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22"/>
              </a:lnSpc>
              <a:spcBef>
                <a:spcPct val="0"/>
              </a:spcBef>
            </a:pPr>
            <a:r>
              <a:rPr lang="en-US" sz="18015">
                <a:solidFill>
                  <a:srgbClr val="FFFFFF"/>
                </a:solidFill>
                <a:latin typeface="Bebas Neue Bold"/>
              </a:rPr>
              <a:t>MUSIC STORE ANALYSIS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25554" y="525373"/>
            <a:ext cx="1116574" cy="1116574"/>
          </a:xfrm>
          <a:custGeom>
            <a:avLst/>
            <a:gdLst/>
            <a:ahLst/>
            <a:cxnLst/>
            <a:rect r="r" b="b" t="t" l="l"/>
            <a:pathLst>
              <a:path h="1116574" w="1116574">
                <a:moveTo>
                  <a:pt x="0" y="0"/>
                </a:moveTo>
                <a:lnTo>
                  <a:pt x="1116574" y="0"/>
                </a:lnTo>
                <a:lnTo>
                  <a:pt x="1116574" y="1116574"/>
                </a:lnTo>
                <a:lnTo>
                  <a:pt x="0" y="1116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5272" y="415453"/>
            <a:ext cx="1116574" cy="1116574"/>
          </a:xfrm>
          <a:custGeom>
            <a:avLst/>
            <a:gdLst/>
            <a:ahLst/>
            <a:cxnLst/>
            <a:rect r="r" b="b" t="t" l="l"/>
            <a:pathLst>
              <a:path h="1116574" w="1116574">
                <a:moveTo>
                  <a:pt x="0" y="0"/>
                </a:moveTo>
                <a:lnTo>
                  <a:pt x="1116574" y="0"/>
                </a:lnTo>
                <a:lnTo>
                  <a:pt x="1116574" y="1116574"/>
                </a:lnTo>
                <a:lnTo>
                  <a:pt x="0" y="1116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92887" y="907983"/>
            <a:ext cx="5702226" cy="74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8"/>
              </a:lnSpc>
              <a:spcBef>
                <a:spcPct val="0"/>
              </a:spcBef>
            </a:pPr>
            <a:r>
              <a:rPr lang="en-US" sz="4356" spc="988">
                <a:solidFill>
                  <a:srgbClr val="E41F1F"/>
                </a:solidFill>
                <a:latin typeface="Open Sans Bold"/>
              </a:rPr>
              <a:t>SQL PROJECT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756154" y="8754973"/>
            <a:ext cx="1116574" cy="1116574"/>
          </a:xfrm>
          <a:custGeom>
            <a:avLst/>
            <a:gdLst/>
            <a:ahLst/>
            <a:cxnLst/>
            <a:rect r="r" b="b" t="t" l="l"/>
            <a:pathLst>
              <a:path h="1116574" w="1116574">
                <a:moveTo>
                  <a:pt x="0" y="0"/>
                </a:moveTo>
                <a:lnTo>
                  <a:pt x="1116574" y="0"/>
                </a:lnTo>
                <a:lnTo>
                  <a:pt x="1116574" y="1116574"/>
                </a:lnTo>
                <a:lnTo>
                  <a:pt x="0" y="1116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6154" y="8645053"/>
            <a:ext cx="1116574" cy="1116574"/>
          </a:xfrm>
          <a:custGeom>
            <a:avLst/>
            <a:gdLst/>
            <a:ahLst/>
            <a:cxnLst/>
            <a:rect r="r" b="b" t="t" l="l"/>
            <a:pathLst>
              <a:path h="1116574" w="1116574">
                <a:moveTo>
                  <a:pt x="0" y="0"/>
                </a:moveTo>
                <a:lnTo>
                  <a:pt x="1116574" y="0"/>
                </a:lnTo>
                <a:lnTo>
                  <a:pt x="1116574" y="1116574"/>
                </a:lnTo>
                <a:lnTo>
                  <a:pt x="0" y="1116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700806" y="7751428"/>
            <a:ext cx="5150644" cy="687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6"/>
              </a:lnSpc>
              <a:spcBef>
                <a:spcPct val="0"/>
              </a:spcBef>
            </a:pPr>
            <a:r>
              <a:rPr lang="en-US" sz="4040" spc="917">
                <a:solidFill>
                  <a:srgbClr val="FFFFFF"/>
                </a:solidFill>
                <a:latin typeface="Open Sans"/>
              </a:rPr>
              <a:t>-A.O.CHARITHA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45600">
            <a:off x="11032512" y="-1059319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6992">
            <a:off x="-4543530" y="882484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72927" y="38779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69810" y="38779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9772" y="2920664"/>
            <a:ext cx="11320076" cy="3384787"/>
          </a:xfrm>
          <a:custGeom>
            <a:avLst/>
            <a:gdLst/>
            <a:ahLst/>
            <a:cxnLst/>
            <a:rect r="r" b="b" t="t" l="l"/>
            <a:pathLst>
              <a:path h="3384787" w="11320076">
                <a:moveTo>
                  <a:pt x="0" y="0"/>
                </a:moveTo>
                <a:lnTo>
                  <a:pt x="11320076" y="0"/>
                </a:lnTo>
                <a:lnTo>
                  <a:pt x="11320076" y="3384788"/>
                </a:lnTo>
                <a:lnTo>
                  <a:pt x="0" y="33847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95843" y="4343738"/>
            <a:ext cx="9099729" cy="5476820"/>
          </a:xfrm>
          <a:custGeom>
            <a:avLst/>
            <a:gdLst/>
            <a:ahLst/>
            <a:cxnLst/>
            <a:rect r="r" b="b" t="t" l="l"/>
            <a:pathLst>
              <a:path h="5476820" w="9099729">
                <a:moveTo>
                  <a:pt x="0" y="0"/>
                </a:moveTo>
                <a:lnTo>
                  <a:pt x="9099729" y="0"/>
                </a:lnTo>
                <a:lnTo>
                  <a:pt x="9099729" y="5476820"/>
                </a:lnTo>
                <a:lnTo>
                  <a:pt x="0" y="54768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25484" y="315277"/>
            <a:ext cx="6830658" cy="128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Bebas Neue Bold"/>
              </a:rPr>
              <a:t>QUESTION -7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0077" y="1542098"/>
            <a:ext cx="17693758" cy="1064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1"/>
              </a:lnSpc>
            </a:pPr>
            <a:r>
              <a:rPr lang="en-US" sz="3100">
                <a:solidFill>
                  <a:srgbClr val="E41F1F"/>
                </a:solidFill>
                <a:latin typeface="Open Sans Bold"/>
              </a:rPr>
              <a:t> Let's invite the artists who have written the most rock music in our dataset. </a:t>
            </a:r>
          </a:p>
          <a:p>
            <a:pPr>
              <a:lnSpc>
                <a:spcPts val="4341"/>
              </a:lnSpc>
              <a:spcBef>
                <a:spcPct val="0"/>
              </a:spcBef>
            </a:pPr>
            <a:r>
              <a:rPr lang="en-US" sz="3100">
                <a:solidFill>
                  <a:srgbClr val="E41F1F"/>
                </a:solidFill>
                <a:latin typeface="Open Sans Bold"/>
              </a:rPr>
              <a:t>Write a query that returns the Artist name and total track count of the top 10 rock bands.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45600">
            <a:off x="11032512" y="-1059319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6992">
            <a:off x="-4543530" y="882484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72927" y="38779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69810" y="38779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1039" y="3692515"/>
            <a:ext cx="11483776" cy="1987041"/>
          </a:xfrm>
          <a:custGeom>
            <a:avLst/>
            <a:gdLst/>
            <a:ahLst/>
            <a:cxnLst/>
            <a:rect r="r" b="b" t="t" l="l"/>
            <a:pathLst>
              <a:path h="1987041" w="11483776">
                <a:moveTo>
                  <a:pt x="0" y="0"/>
                </a:moveTo>
                <a:lnTo>
                  <a:pt x="11483776" y="0"/>
                </a:lnTo>
                <a:lnTo>
                  <a:pt x="11483776" y="1987041"/>
                </a:lnTo>
                <a:lnTo>
                  <a:pt x="0" y="19870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006" r="0" b="-715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82021" y="6186361"/>
            <a:ext cx="12077279" cy="3071939"/>
          </a:xfrm>
          <a:custGeom>
            <a:avLst/>
            <a:gdLst/>
            <a:ahLst/>
            <a:cxnLst/>
            <a:rect r="r" b="b" t="t" l="l"/>
            <a:pathLst>
              <a:path h="3071939" w="12077279">
                <a:moveTo>
                  <a:pt x="0" y="0"/>
                </a:moveTo>
                <a:lnTo>
                  <a:pt x="12077279" y="0"/>
                </a:lnTo>
                <a:lnTo>
                  <a:pt x="12077279" y="3071939"/>
                </a:lnTo>
                <a:lnTo>
                  <a:pt x="0" y="30719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03" t="0" r="-40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25484" y="315277"/>
            <a:ext cx="6830658" cy="128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Bebas Neue Bold"/>
              </a:rPr>
              <a:t>QUESTION -8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6989" y="1604560"/>
            <a:ext cx="17546096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E41F1F"/>
                </a:solidFill>
                <a:latin typeface="Open Sans Bold"/>
              </a:rPr>
              <a:t>Return all the track names that have a song length longer than the average song length. 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41F1F"/>
                </a:solidFill>
                <a:latin typeface="Open Sans Bold"/>
              </a:rPr>
              <a:t>Return the Name and Milliseconds for each track. Order by the song length with the longest songs listed first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45600">
            <a:off x="11032512" y="-1059319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6992">
            <a:off x="-4543530" y="882484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72927" y="38779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69810" y="38779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85904" y="3373318"/>
            <a:ext cx="8341816" cy="5884982"/>
          </a:xfrm>
          <a:custGeom>
            <a:avLst/>
            <a:gdLst/>
            <a:ahLst/>
            <a:cxnLst/>
            <a:rect r="r" b="b" t="t" l="l"/>
            <a:pathLst>
              <a:path h="5884982" w="8341816">
                <a:moveTo>
                  <a:pt x="0" y="0"/>
                </a:moveTo>
                <a:lnTo>
                  <a:pt x="8341816" y="0"/>
                </a:lnTo>
                <a:lnTo>
                  <a:pt x="8341816" y="5884982"/>
                </a:lnTo>
                <a:lnTo>
                  <a:pt x="0" y="588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154" r="0" b="-215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25484" y="315277"/>
            <a:ext cx="6830658" cy="128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Bebas Neue Bold"/>
              </a:rPr>
              <a:t>QUESTION -9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0041" y="1595035"/>
            <a:ext cx="17299991" cy="121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E41F1F"/>
                </a:solidFill>
                <a:latin typeface="Open Sans Bold"/>
              </a:rPr>
              <a:t>Find how much amount spent by each customer on artists? Write a query to return customer name, artist name and total spent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45600">
            <a:off x="11032512" y="-1059319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6992">
            <a:off x="-4543530" y="882484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04164" y="2155401"/>
            <a:ext cx="11997371" cy="5631653"/>
          </a:xfrm>
          <a:custGeom>
            <a:avLst/>
            <a:gdLst/>
            <a:ahLst/>
            <a:cxnLst/>
            <a:rect r="r" b="b" t="t" l="l"/>
            <a:pathLst>
              <a:path h="5631653" w="11997371">
                <a:moveTo>
                  <a:pt x="0" y="0"/>
                </a:moveTo>
                <a:lnTo>
                  <a:pt x="11997370" y="0"/>
                </a:lnTo>
                <a:lnTo>
                  <a:pt x="11997370" y="5631653"/>
                </a:lnTo>
                <a:lnTo>
                  <a:pt x="0" y="56316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04164" y="1100031"/>
            <a:ext cx="2210634" cy="105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Bebas Neue Bold"/>
              </a:rPr>
              <a:t> output  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45600">
            <a:off x="11032512" y="-1059319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6992">
            <a:off x="-4543530" y="882484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72927" y="38779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69810" y="38779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27004" y="3536550"/>
            <a:ext cx="7751689" cy="5524867"/>
          </a:xfrm>
          <a:custGeom>
            <a:avLst/>
            <a:gdLst/>
            <a:ahLst/>
            <a:cxnLst/>
            <a:rect r="r" b="b" t="t" l="l"/>
            <a:pathLst>
              <a:path h="5524867" w="7751689">
                <a:moveTo>
                  <a:pt x="0" y="0"/>
                </a:moveTo>
                <a:lnTo>
                  <a:pt x="7751690" y="0"/>
                </a:lnTo>
                <a:lnTo>
                  <a:pt x="7751690" y="5524867"/>
                </a:lnTo>
                <a:lnTo>
                  <a:pt x="0" y="55248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447" r="0" b="-64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25484" y="315277"/>
            <a:ext cx="6830658" cy="128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Bebas Neue Bold"/>
              </a:rPr>
              <a:t>QUESTION -10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6210" y="1614085"/>
            <a:ext cx="17669148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41F1F"/>
                </a:solidFill>
                <a:latin typeface="Open Sans Bold"/>
              </a:rPr>
              <a:t>We want to find out the most popular music Genre for each country. We determine the most popular genre as the genre </a:t>
            </a:r>
            <a:r>
              <a:rPr lang="en-US" sz="2499">
                <a:solidFill>
                  <a:srgbClr val="E41F1F"/>
                </a:solidFill>
                <a:latin typeface="Open Sans Bold"/>
              </a:rPr>
              <a:t>with the highest amount of purchases. Write a query that returns each country along with the top Genre. For countries where the maximum number of purchases is shared return all Genres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45600">
            <a:off x="11032512" y="-1059319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6992">
            <a:off x="-4543530" y="882484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75319" y="2178021"/>
            <a:ext cx="11301259" cy="5537617"/>
          </a:xfrm>
          <a:custGeom>
            <a:avLst/>
            <a:gdLst/>
            <a:ahLst/>
            <a:cxnLst/>
            <a:rect r="r" b="b" t="t" l="l"/>
            <a:pathLst>
              <a:path h="5537617" w="11301259">
                <a:moveTo>
                  <a:pt x="0" y="0"/>
                </a:moveTo>
                <a:lnTo>
                  <a:pt x="11301259" y="0"/>
                </a:lnTo>
                <a:lnTo>
                  <a:pt x="11301259" y="5537617"/>
                </a:lnTo>
                <a:lnTo>
                  <a:pt x="0" y="5537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75319" y="1179638"/>
            <a:ext cx="2210634" cy="105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Bebas Neue Bold"/>
              </a:rPr>
              <a:t> output  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45600">
            <a:off x="11032512" y="-1059319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6992">
            <a:off x="-4543530" y="882484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72927" y="38779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69810" y="38779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84232" y="4589842"/>
            <a:ext cx="12237234" cy="2725323"/>
          </a:xfrm>
          <a:custGeom>
            <a:avLst/>
            <a:gdLst/>
            <a:ahLst/>
            <a:cxnLst/>
            <a:rect r="r" b="b" t="t" l="l"/>
            <a:pathLst>
              <a:path h="2725323" w="12237234">
                <a:moveTo>
                  <a:pt x="0" y="0"/>
                </a:moveTo>
                <a:lnTo>
                  <a:pt x="12237234" y="0"/>
                </a:lnTo>
                <a:lnTo>
                  <a:pt x="12237234" y="2725323"/>
                </a:lnTo>
                <a:lnTo>
                  <a:pt x="0" y="27253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25484" y="315277"/>
            <a:ext cx="6830658" cy="128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Bebas Neue Bold"/>
              </a:rPr>
              <a:t>QUESTION -11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3873" y="1716847"/>
            <a:ext cx="17201550" cy="196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1"/>
              </a:lnSpc>
            </a:pPr>
            <a:r>
              <a:rPr lang="en-US" sz="2800">
                <a:solidFill>
                  <a:srgbClr val="E41F1F"/>
                </a:solidFill>
                <a:latin typeface="Open Sans Bold"/>
              </a:rPr>
              <a:t>Write a query that determines the customer that has spent the most on music for each country. </a:t>
            </a:r>
          </a:p>
          <a:p>
            <a:pPr>
              <a:lnSpc>
                <a:spcPts val="3921"/>
              </a:lnSpc>
            </a:pPr>
            <a:r>
              <a:rPr lang="en-US" sz="2800">
                <a:solidFill>
                  <a:srgbClr val="E41F1F"/>
                </a:solidFill>
                <a:latin typeface="Open Sans Bold"/>
              </a:rPr>
              <a:t>Write a query that returns the country along with the top customer and how much they spent. </a:t>
            </a:r>
          </a:p>
          <a:p>
            <a:pPr>
              <a:lnSpc>
                <a:spcPts val="3921"/>
              </a:lnSpc>
              <a:spcBef>
                <a:spcPct val="0"/>
              </a:spcBef>
            </a:pPr>
            <a:r>
              <a:rPr lang="en-US" sz="2800">
                <a:solidFill>
                  <a:srgbClr val="E41F1F"/>
                </a:solidFill>
                <a:latin typeface="Open Sans Bold"/>
              </a:rPr>
              <a:t>For countries where the top amount spent is shared, provide all customers who spent this amount.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45600">
            <a:off x="11032512" y="-1059319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6992">
            <a:off x="-4543530" y="882484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33890" y="2448736"/>
            <a:ext cx="12253383" cy="4605655"/>
          </a:xfrm>
          <a:custGeom>
            <a:avLst/>
            <a:gdLst/>
            <a:ahLst/>
            <a:cxnLst/>
            <a:rect r="r" b="b" t="t" l="l"/>
            <a:pathLst>
              <a:path h="4605655" w="12253383">
                <a:moveTo>
                  <a:pt x="0" y="0"/>
                </a:moveTo>
                <a:lnTo>
                  <a:pt x="12253383" y="0"/>
                </a:lnTo>
                <a:lnTo>
                  <a:pt x="12253383" y="4605655"/>
                </a:lnTo>
                <a:lnTo>
                  <a:pt x="0" y="4605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71382" y="1393366"/>
            <a:ext cx="2210634" cy="105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Bebas Neue Bold"/>
              </a:rPr>
              <a:t> output  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7917" y="-1883322"/>
            <a:ext cx="18563834" cy="7093497"/>
            <a:chOff x="0" y="0"/>
            <a:chExt cx="6342126" cy="24234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54508" y="-157988"/>
              <a:ext cx="6648958" cy="2581402"/>
            </a:xfrm>
            <a:custGeom>
              <a:avLst/>
              <a:gdLst/>
              <a:ahLst/>
              <a:cxnLst/>
              <a:rect r="r" b="b" t="t" l="l"/>
              <a:pathLst>
                <a:path h="2581402" w="6648958">
                  <a:moveTo>
                    <a:pt x="6582029" y="2132711"/>
                  </a:moveTo>
                  <a:cubicBezTo>
                    <a:pt x="6482842" y="2119757"/>
                    <a:pt x="6436614" y="2164969"/>
                    <a:pt x="6269482" y="2168144"/>
                  </a:cubicBezTo>
                  <a:cubicBezTo>
                    <a:pt x="6189345" y="2105914"/>
                    <a:pt x="6223508" y="2161794"/>
                    <a:pt x="6038088" y="2143252"/>
                  </a:cubicBezTo>
                  <a:cubicBezTo>
                    <a:pt x="6025896" y="2160778"/>
                    <a:pt x="6022721" y="2139823"/>
                    <a:pt x="6022594" y="2134870"/>
                  </a:cubicBezTo>
                  <a:cubicBezTo>
                    <a:pt x="6015355" y="2128012"/>
                    <a:pt x="5990590" y="2154555"/>
                    <a:pt x="6016117" y="2141855"/>
                  </a:cubicBezTo>
                  <a:cubicBezTo>
                    <a:pt x="6055233" y="2188210"/>
                    <a:pt x="5834761" y="2104771"/>
                    <a:pt x="5753862" y="2124075"/>
                  </a:cubicBezTo>
                  <a:cubicBezTo>
                    <a:pt x="5599811" y="2132203"/>
                    <a:pt x="5429631" y="2142744"/>
                    <a:pt x="5308854" y="2211578"/>
                  </a:cubicBezTo>
                  <a:cubicBezTo>
                    <a:pt x="5274056" y="2199132"/>
                    <a:pt x="5309235" y="2210689"/>
                    <a:pt x="5206238" y="2236851"/>
                  </a:cubicBezTo>
                  <a:cubicBezTo>
                    <a:pt x="5179568" y="2260219"/>
                    <a:pt x="5132197" y="2216277"/>
                    <a:pt x="5089525" y="2268728"/>
                  </a:cubicBezTo>
                  <a:cubicBezTo>
                    <a:pt x="5106543" y="2325624"/>
                    <a:pt x="4993386" y="2296287"/>
                    <a:pt x="4903470" y="2407412"/>
                  </a:cubicBezTo>
                  <a:cubicBezTo>
                    <a:pt x="4873371" y="2385822"/>
                    <a:pt x="4799457" y="2467991"/>
                    <a:pt x="4490847" y="2461133"/>
                  </a:cubicBezTo>
                  <a:cubicBezTo>
                    <a:pt x="4460367" y="2514981"/>
                    <a:pt x="4486275" y="2429129"/>
                    <a:pt x="4458462" y="2442718"/>
                  </a:cubicBezTo>
                  <a:cubicBezTo>
                    <a:pt x="4380484" y="2450338"/>
                    <a:pt x="4337050" y="2498979"/>
                    <a:pt x="4294759" y="2475611"/>
                  </a:cubicBezTo>
                  <a:cubicBezTo>
                    <a:pt x="4220972" y="2489327"/>
                    <a:pt x="4102354" y="2416937"/>
                    <a:pt x="4019804" y="2417953"/>
                  </a:cubicBezTo>
                  <a:cubicBezTo>
                    <a:pt x="3896741" y="2373757"/>
                    <a:pt x="3824732" y="2465959"/>
                    <a:pt x="3669919" y="2501392"/>
                  </a:cubicBezTo>
                  <a:cubicBezTo>
                    <a:pt x="3325114" y="2442210"/>
                    <a:pt x="3276092" y="2536190"/>
                    <a:pt x="2869565" y="2581402"/>
                  </a:cubicBezTo>
                  <a:cubicBezTo>
                    <a:pt x="2740914" y="2575941"/>
                    <a:pt x="2640838" y="2480310"/>
                    <a:pt x="2485263" y="2471293"/>
                  </a:cubicBezTo>
                  <a:cubicBezTo>
                    <a:pt x="2465197" y="2444369"/>
                    <a:pt x="2386965" y="2493264"/>
                    <a:pt x="2360549" y="2463165"/>
                  </a:cubicBezTo>
                  <a:cubicBezTo>
                    <a:pt x="2341245" y="2419858"/>
                    <a:pt x="2316226" y="2454275"/>
                    <a:pt x="2310384" y="2450465"/>
                  </a:cubicBezTo>
                  <a:cubicBezTo>
                    <a:pt x="2278507" y="2420747"/>
                    <a:pt x="2261743" y="2437130"/>
                    <a:pt x="2207260" y="2418842"/>
                  </a:cubicBezTo>
                  <a:cubicBezTo>
                    <a:pt x="2108200" y="2396236"/>
                    <a:pt x="2043684" y="2398395"/>
                    <a:pt x="1981073" y="2320544"/>
                  </a:cubicBezTo>
                  <a:cubicBezTo>
                    <a:pt x="1951482" y="2334641"/>
                    <a:pt x="1812671" y="2311654"/>
                    <a:pt x="1761236" y="2264664"/>
                  </a:cubicBezTo>
                  <a:cubicBezTo>
                    <a:pt x="1751965" y="2243836"/>
                    <a:pt x="1708912" y="2310384"/>
                    <a:pt x="1717802" y="2252853"/>
                  </a:cubicBezTo>
                  <a:cubicBezTo>
                    <a:pt x="1687322" y="2253742"/>
                    <a:pt x="1673733" y="2264664"/>
                    <a:pt x="1665224" y="2235581"/>
                  </a:cubicBezTo>
                  <a:cubicBezTo>
                    <a:pt x="1642364" y="2224151"/>
                    <a:pt x="1612646" y="2215515"/>
                    <a:pt x="1589786" y="2238629"/>
                  </a:cubicBezTo>
                  <a:cubicBezTo>
                    <a:pt x="1566418" y="2242312"/>
                    <a:pt x="1593723" y="2195703"/>
                    <a:pt x="1546352" y="2225802"/>
                  </a:cubicBezTo>
                  <a:cubicBezTo>
                    <a:pt x="1492250" y="2125980"/>
                    <a:pt x="1391031" y="2202942"/>
                    <a:pt x="1306957" y="2143887"/>
                  </a:cubicBezTo>
                  <a:cubicBezTo>
                    <a:pt x="1162431" y="2145538"/>
                    <a:pt x="948055" y="2171954"/>
                    <a:pt x="783336" y="2192020"/>
                  </a:cubicBezTo>
                  <a:cubicBezTo>
                    <a:pt x="678688" y="2122805"/>
                    <a:pt x="495427" y="2085594"/>
                    <a:pt x="357505" y="2110105"/>
                  </a:cubicBezTo>
                  <a:cubicBezTo>
                    <a:pt x="202184" y="2020316"/>
                    <a:pt x="273939" y="2430653"/>
                    <a:pt x="255143" y="251333"/>
                  </a:cubicBezTo>
                  <a:cubicBezTo>
                    <a:pt x="318135" y="135382"/>
                    <a:pt x="0" y="166497"/>
                    <a:pt x="1072388" y="162687"/>
                  </a:cubicBezTo>
                  <a:cubicBezTo>
                    <a:pt x="2517648" y="157226"/>
                    <a:pt x="4107434" y="173228"/>
                    <a:pt x="5670550" y="157988"/>
                  </a:cubicBezTo>
                  <a:cubicBezTo>
                    <a:pt x="5961634" y="166116"/>
                    <a:pt x="6219571" y="164084"/>
                    <a:pt x="6489827" y="159004"/>
                  </a:cubicBezTo>
                  <a:cubicBezTo>
                    <a:pt x="6648958" y="190754"/>
                    <a:pt x="6560566" y="0"/>
                    <a:pt x="6596507" y="1070356"/>
                  </a:cubicBezTo>
                  <a:cubicBezTo>
                    <a:pt x="6573266" y="1433322"/>
                    <a:pt x="6597904" y="1802892"/>
                    <a:pt x="6582029" y="2132711"/>
                  </a:cubicBezTo>
                  <a:close/>
                </a:path>
              </a:pathLst>
            </a:custGeom>
            <a:blipFill>
              <a:blip r:embed="rId3"/>
              <a:stretch>
                <a:fillRect l="0" t="-55281" r="0" b="-1809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117639" y="5320820"/>
            <a:ext cx="16230600" cy="2604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01"/>
              </a:lnSpc>
              <a:spcBef>
                <a:spcPct val="0"/>
              </a:spcBef>
            </a:pPr>
            <a:r>
              <a:rPr lang="en-US" sz="15072">
                <a:solidFill>
                  <a:srgbClr val="E41F1F"/>
                </a:solidFill>
                <a:latin typeface="Bebas Neue Bold"/>
              </a:rPr>
              <a:t>Thanks For Watching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94083" y="7867866"/>
            <a:ext cx="13477712" cy="1100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5"/>
              </a:lnSpc>
              <a:spcBef>
                <a:spcPct val="0"/>
              </a:spcBef>
            </a:pPr>
            <a:r>
              <a:rPr lang="en-US" sz="3182" spc="2545">
                <a:solidFill>
                  <a:srgbClr val="FFFFFF"/>
                </a:solidFill>
                <a:latin typeface="Open Sans"/>
              </a:rPr>
              <a:t>WWW.LINKEDIN.COM/IN/AO-</a:t>
            </a:r>
            <a:r>
              <a:rPr lang="en-US" sz="3182" spc="2545" u="sng">
                <a:solidFill>
                  <a:srgbClr val="FFFFFF"/>
                </a:solidFill>
                <a:latin typeface="Open Sans"/>
                <a:hlinkClick r:id="rId4" tooltip="http://www.linkedin.com/in/ao-charitha1"/>
              </a:rPr>
              <a:t>CHARITHA1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792824">
            <a:off x="13614770" y="9330599"/>
            <a:ext cx="8744236" cy="1912802"/>
          </a:xfrm>
          <a:custGeom>
            <a:avLst/>
            <a:gdLst/>
            <a:ahLst/>
            <a:cxnLst/>
            <a:rect r="r" b="b" t="t" l="l"/>
            <a:pathLst>
              <a:path h="1912802" w="8744236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06886">
            <a:off x="-3087623" y="9839491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7639" y="4804255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4715608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358813" y="4804255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269874" y="4715608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139238" y="4422905"/>
            <a:ext cx="9525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57150" y="-498470"/>
            <a:ext cx="6942769" cy="11723690"/>
            <a:chOff x="0" y="0"/>
            <a:chExt cx="376047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60470" cy="6377939"/>
            </a:xfrm>
            <a:custGeom>
              <a:avLst/>
              <a:gdLst/>
              <a:ahLst/>
              <a:cxnLst/>
              <a:rect r="r" b="b" t="t" l="l"/>
              <a:pathLst>
                <a:path h="6377939" w="3760470">
                  <a:moveTo>
                    <a:pt x="3733800" y="844550"/>
                  </a:moveTo>
                  <a:cubicBezTo>
                    <a:pt x="3707130" y="953770"/>
                    <a:pt x="3624580" y="1225550"/>
                    <a:pt x="3624580" y="1225550"/>
                  </a:cubicBezTo>
                  <a:cubicBezTo>
                    <a:pt x="3624580" y="1225550"/>
                    <a:pt x="3597910" y="1525270"/>
                    <a:pt x="3597910" y="1634490"/>
                  </a:cubicBezTo>
                  <a:cubicBezTo>
                    <a:pt x="3597910" y="1634490"/>
                    <a:pt x="3624580" y="1770380"/>
                    <a:pt x="3624580" y="1824990"/>
                  </a:cubicBezTo>
                  <a:cubicBezTo>
                    <a:pt x="3624580" y="1879600"/>
                    <a:pt x="3597910" y="2015490"/>
                    <a:pt x="3597910" y="2015490"/>
                  </a:cubicBezTo>
                  <a:lnTo>
                    <a:pt x="3624580" y="2205990"/>
                  </a:lnTo>
                  <a:cubicBezTo>
                    <a:pt x="3624580" y="2205990"/>
                    <a:pt x="3651250" y="2315210"/>
                    <a:pt x="3624580" y="2369820"/>
                  </a:cubicBezTo>
                  <a:cubicBezTo>
                    <a:pt x="3624580" y="2369820"/>
                    <a:pt x="3624580" y="2396490"/>
                    <a:pt x="3624580" y="2424430"/>
                  </a:cubicBezTo>
                  <a:cubicBezTo>
                    <a:pt x="3624580" y="2452370"/>
                    <a:pt x="3679190" y="2479040"/>
                    <a:pt x="3624580" y="2533650"/>
                  </a:cubicBezTo>
                  <a:lnTo>
                    <a:pt x="3651250" y="2669540"/>
                  </a:lnTo>
                  <a:cubicBezTo>
                    <a:pt x="3651250" y="2669540"/>
                    <a:pt x="3705860" y="2887980"/>
                    <a:pt x="3651250" y="2914650"/>
                  </a:cubicBezTo>
                  <a:cubicBezTo>
                    <a:pt x="3596640" y="2941320"/>
                    <a:pt x="3542030" y="3105150"/>
                    <a:pt x="3542030" y="3105150"/>
                  </a:cubicBezTo>
                  <a:lnTo>
                    <a:pt x="3542030" y="3733800"/>
                  </a:lnTo>
                  <a:cubicBezTo>
                    <a:pt x="3542030" y="3733800"/>
                    <a:pt x="3487420" y="3843020"/>
                    <a:pt x="3515360" y="3924300"/>
                  </a:cubicBezTo>
                  <a:cubicBezTo>
                    <a:pt x="3543300" y="4005580"/>
                    <a:pt x="3515360" y="4142740"/>
                    <a:pt x="3515360" y="4142740"/>
                  </a:cubicBezTo>
                  <a:lnTo>
                    <a:pt x="3596640" y="4578350"/>
                  </a:lnTo>
                  <a:lnTo>
                    <a:pt x="3515360" y="5096510"/>
                  </a:lnTo>
                  <a:cubicBezTo>
                    <a:pt x="3515360" y="5096510"/>
                    <a:pt x="3379470" y="5450840"/>
                    <a:pt x="3379470" y="5532120"/>
                  </a:cubicBezTo>
                  <a:cubicBezTo>
                    <a:pt x="3379470" y="5613400"/>
                    <a:pt x="3406140" y="5886450"/>
                    <a:pt x="3406140" y="5913120"/>
                  </a:cubicBezTo>
                  <a:cubicBezTo>
                    <a:pt x="3406140" y="5939790"/>
                    <a:pt x="3351530" y="6158230"/>
                    <a:pt x="3324860" y="6212840"/>
                  </a:cubicBezTo>
                  <a:cubicBezTo>
                    <a:pt x="3298190" y="6267450"/>
                    <a:pt x="3270250" y="6294120"/>
                    <a:pt x="3161030" y="6267450"/>
                  </a:cubicBezTo>
                  <a:lnTo>
                    <a:pt x="2997200" y="6240780"/>
                  </a:lnTo>
                  <a:lnTo>
                    <a:pt x="2915920" y="6214109"/>
                  </a:lnTo>
                  <a:cubicBezTo>
                    <a:pt x="2915920" y="6214109"/>
                    <a:pt x="2834640" y="6214109"/>
                    <a:pt x="2780030" y="6159500"/>
                  </a:cubicBezTo>
                  <a:cubicBezTo>
                    <a:pt x="2780030" y="6159500"/>
                    <a:pt x="2698750" y="6132830"/>
                    <a:pt x="2644140" y="6132830"/>
                  </a:cubicBezTo>
                  <a:lnTo>
                    <a:pt x="2589530" y="6159500"/>
                  </a:lnTo>
                  <a:lnTo>
                    <a:pt x="2399030" y="6214109"/>
                  </a:lnTo>
                  <a:cubicBezTo>
                    <a:pt x="2399030" y="6214109"/>
                    <a:pt x="2099310" y="6295389"/>
                    <a:pt x="2018030" y="6268719"/>
                  </a:cubicBezTo>
                  <a:cubicBezTo>
                    <a:pt x="2018030" y="6268719"/>
                    <a:pt x="1908810" y="6242049"/>
                    <a:pt x="1827530" y="6268719"/>
                  </a:cubicBezTo>
                  <a:cubicBezTo>
                    <a:pt x="1827530" y="6268719"/>
                    <a:pt x="1718310" y="6377939"/>
                    <a:pt x="1582420" y="6268719"/>
                  </a:cubicBezTo>
                  <a:lnTo>
                    <a:pt x="1473200" y="6268719"/>
                  </a:lnTo>
                  <a:lnTo>
                    <a:pt x="1253490" y="6268719"/>
                  </a:lnTo>
                  <a:cubicBezTo>
                    <a:pt x="1253490" y="6268719"/>
                    <a:pt x="1144270" y="6349999"/>
                    <a:pt x="872490" y="6295389"/>
                  </a:cubicBezTo>
                  <a:lnTo>
                    <a:pt x="735330" y="6295389"/>
                  </a:lnTo>
                  <a:cubicBezTo>
                    <a:pt x="735330" y="6295389"/>
                    <a:pt x="544830" y="6349999"/>
                    <a:pt x="435610" y="6240780"/>
                  </a:cubicBezTo>
                  <a:lnTo>
                    <a:pt x="218440" y="6240780"/>
                  </a:lnTo>
                  <a:lnTo>
                    <a:pt x="0" y="6240780"/>
                  </a:lnTo>
                  <a:lnTo>
                    <a:pt x="0" y="0"/>
                  </a:lnTo>
                  <a:lnTo>
                    <a:pt x="3475990" y="0"/>
                  </a:lnTo>
                  <a:cubicBezTo>
                    <a:pt x="3482340" y="68580"/>
                    <a:pt x="3511550" y="374650"/>
                    <a:pt x="3583940" y="422910"/>
                  </a:cubicBezTo>
                  <a:cubicBezTo>
                    <a:pt x="3665220" y="477520"/>
                    <a:pt x="3760470" y="735330"/>
                    <a:pt x="3733800" y="844550"/>
                  </a:cubicBezTo>
                  <a:close/>
                </a:path>
              </a:pathLst>
            </a:custGeom>
            <a:blipFill>
              <a:blip r:embed="rId3"/>
              <a:stretch>
                <a:fillRect l="-51896" t="0" r="-102534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04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760470">
                  <a:moveTo>
                    <a:pt x="376047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3760470" y="0"/>
                  </a:lnTo>
                  <a:lnTo>
                    <a:pt x="3760470" y="6350000"/>
                  </a:lnTo>
                  <a:close/>
                </a:path>
              </a:pathLst>
            </a:custGeom>
            <a:blipFill>
              <a:blip r:embed="rId4"/>
              <a:stretch>
                <a:fillRect l="-503" t="0" r="-6724" b="-160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10345600">
            <a:off x="11032512" y="-1059319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6992">
            <a:off x="-4543530" y="882484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2373167"/>
            <a:ext cx="8115300" cy="128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E41F1F"/>
                </a:solidFill>
                <a:latin typeface="Bebas Neue Bold"/>
              </a:rPr>
              <a:t>OBJECTIVE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02849" y="3966860"/>
            <a:ext cx="8206304" cy="196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14"/>
              </a:lnSpc>
              <a:spcBef>
                <a:spcPct val="0"/>
              </a:spcBef>
            </a:pPr>
            <a:r>
              <a:rPr lang="en-US" sz="3724">
                <a:solidFill>
                  <a:srgbClr val="FFFFFF"/>
                </a:solidFill>
                <a:latin typeface="Open Sans"/>
              </a:rPr>
              <a:t>To examine the dataset and help the Music Store understand its Business Growth by Solving the SQL queries.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834826" y="960665"/>
            <a:ext cx="1804287" cy="1804287"/>
          </a:xfrm>
          <a:custGeom>
            <a:avLst/>
            <a:gdLst/>
            <a:ahLst/>
            <a:cxnLst/>
            <a:rect r="r" b="b" t="t" l="l"/>
            <a:pathLst>
              <a:path h="1804287" w="1804287">
                <a:moveTo>
                  <a:pt x="0" y="0"/>
                </a:moveTo>
                <a:lnTo>
                  <a:pt x="1804288" y="0"/>
                </a:lnTo>
                <a:lnTo>
                  <a:pt x="1804288" y="1804287"/>
                </a:lnTo>
                <a:lnTo>
                  <a:pt x="0" y="18042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656620" y="783043"/>
            <a:ext cx="1804287" cy="1804287"/>
          </a:xfrm>
          <a:custGeom>
            <a:avLst/>
            <a:gdLst/>
            <a:ahLst/>
            <a:cxnLst/>
            <a:rect r="r" b="b" t="t" l="l"/>
            <a:pathLst>
              <a:path h="1804287" w="1804287">
                <a:moveTo>
                  <a:pt x="0" y="0"/>
                </a:moveTo>
                <a:lnTo>
                  <a:pt x="1804287" y="0"/>
                </a:lnTo>
                <a:lnTo>
                  <a:pt x="1804287" y="1804287"/>
                </a:lnTo>
                <a:lnTo>
                  <a:pt x="0" y="18042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220194">
            <a:off x="-2054669" y="-1323093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3" y="0"/>
                </a:lnTo>
                <a:lnTo>
                  <a:pt x="10985533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92824">
            <a:off x="9277395" y="884389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54039" y="2372608"/>
            <a:ext cx="229369" cy="22936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41F1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54039" y="2973452"/>
            <a:ext cx="229369" cy="22936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41F1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4039" y="3574296"/>
            <a:ext cx="229369" cy="22936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41F1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54039" y="4175140"/>
            <a:ext cx="229369" cy="22936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41F1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54039" y="5580264"/>
            <a:ext cx="229369" cy="229369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41F1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54039" y="4928384"/>
            <a:ext cx="229369" cy="229369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41F1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54039" y="6280669"/>
            <a:ext cx="229369" cy="229369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41F1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154039" y="8383965"/>
            <a:ext cx="229369" cy="229369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41F1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54039" y="9181777"/>
            <a:ext cx="229369" cy="229369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41F1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154039" y="7701336"/>
            <a:ext cx="229369" cy="229369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41F1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154039" y="6982114"/>
            <a:ext cx="229369" cy="229369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41F1F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6336896" y="797803"/>
            <a:ext cx="11566215" cy="9370109"/>
          </a:xfrm>
          <a:custGeom>
            <a:avLst/>
            <a:gdLst/>
            <a:ahLst/>
            <a:cxnLst/>
            <a:rect r="r" b="b" t="t" l="l"/>
            <a:pathLst>
              <a:path h="9370109" w="11566215">
                <a:moveTo>
                  <a:pt x="0" y="0"/>
                </a:moveTo>
                <a:lnTo>
                  <a:pt x="11566215" y="0"/>
                </a:lnTo>
                <a:lnTo>
                  <a:pt x="11566215" y="9370109"/>
                </a:lnTo>
                <a:lnTo>
                  <a:pt x="0" y="9370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5" t="-1120" r="-665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154039" y="713230"/>
            <a:ext cx="6046449" cy="128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E41F1F"/>
                </a:solidFill>
                <a:latin typeface="Bebas Neue Bold"/>
              </a:rPr>
              <a:t>tables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74643" y="2118680"/>
            <a:ext cx="5205240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Artist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74643" y="2721490"/>
            <a:ext cx="5205240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Album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74643" y="3419740"/>
            <a:ext cx="5205240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Track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74643" y="5425708"/>
            <a:ext cx="5205240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PlaylistTrack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74643" y="4725302"/>
            <a:ext cx="5205240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Genre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74643" y="6828598"/>
            <a:ext cx="5205240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InvoiceLine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74643" y="6126113"/>
            <a:ext cx="5205240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Playlist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74643" y="4024896"/>
            <a:ext cx="5205240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MediaType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74643" y="7529003"/>
            <a:ext cx="5205240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Invoice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74643" y="8229409"/>
            <a:ext cx="5205240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Customer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74643" y="8929815"/>
            <a:ext cx="5205240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Employee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651645" y="122735"/>
            <a:ext cx="3405426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E41F1F"/>
                </a:solidFill>
                <a:latin typeface="Open Sans Bold"/>
              </a:rPr>
              <a:t>DATABASE SCHEMA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45600">
            <a:off x="11032512" y="-1059319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6992">
            <a:off x="-4543530" y="882484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72927" y="38779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69810" y="38779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9982" y="3769892"/>
            <a:ext cx="11875595" cy="2349019"/>
          </a:xfrm>
          <a:custGeom>
            <a:avLst/>
            <a:gdLst/>
            <a:ahLst/>
            <a:cxnLst/>
            <a:rect r="r" b="b" t="t" l="l"/>
            <a:pathLst>
              <a:path h="2349019" w="11875595">
                <a:moveTo>
                  <a:pt x="0" y="0"/>
                </a:moveTo>
                <a:lnTo>
                  <a:pt x="11875595" y="0"/>
                </a:lnTo>
                <a:lnTo>
                  <a:pt x="11875595" y="2349019"/>
                </a:lnTo>
                <a:lnTo>
                  <a:pt x="0" y="23490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2643" y="6920756"/>
            <a:ext cx="17579464" cy="1642411"/>
          </a:xfrm>
          <a:custGeom>
            <a:avLst/>
            <a:gdLst/>
            <a:ahLst/>
            <a:cxnLst/>
            <a:rect r="r" b="b" t="t" l="l"/>
            <a:pathLst>
              <a:path h="1642411" w="17579464">
                <a:moveTo>
                  <a:pt x="0" y="0"/>
                </a:moveTo>
                <a:lnTo>
                  <a:pt x="17579463" y="0"/>
                </a:lnTo>
                <a:lnTo>
                  <a:pt x="17579463" y="1642412"/>
                </a:lnTo>
                <a:lnTo>
                  <a:pt x="0" y="16424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686" t="0" r="-6366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25484" y="315277"/>
            <a:ext cx="6830658" cy="128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Bebas Neue Bold"/>
              </a:rPr>
              <a:t>QUESTION -1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87187" y="1575985"/>
            <a:ext cx="11885700" cy="1393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E41F1F"/>
                </a:solidFill>
                <a:latin typeface="Open Sans Bold"/>
              </a:rPr>
              <a:t>Who is the senior most employee based on job title?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45600">
            <a:off x="11032512" y="-1059319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6992">
            <a:off x="-4543530" y="882484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72927" y="38779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69810" y="38779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5594" y="2408100"/>
            <a:ext cx="16996812" cy="1220930"/>
          </a:xfrm>
          <a:custGeom>
            <a:avLst/>
            <a:gdLst/>
            <a:ahLst/>
            <a:cxnLst/>
            <a:rect r="r" b="b" t="t" l="l"/>
            <a:pathLst>
              <a:path h="1220930" w="16996812">
                <a:moveTo>
                  <a:pt x="0" y="0"/>
                </a:moveTo>
                <a:lnTo>
                  <a:pt x="16996812" y="0"/>
                </a:lnTo>
                <a:lnTo>
                  <a:pt x="16996812" y="1220931"/>
                </a:lnTo>
                <a:lnTo>
                  <a:pt x="0" y="12209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849" r="0" b="-1697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20054" y="3886206"/>
            <a:ext cx="3659682" cy="6266580"/>
          </a:xfrm>
          <a:custGeom>
            <a:avLst/>
            <a:gdLst/>
            <a:ahLst/>
            <a:cxnLst/>
            <a:rect r="r" b="b" t="t" l="l"/>
            <a:pathLst>
              <a:path h="6266580" w="3659682">
                <a:moveTo>
                  <a:pt x="0" y="0"/>
                </a:moveTo>
                <a:lnTo>
                  <a:pt x="3659682" y="0"/>
                </a:lnTo>
                <a:lnTo>
                  <a:pt x="3659682" y="6266579"/>
                </a:lnTo>
                <a:lnTo>
                  <a:pt x="0" y="62665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25484" y="315277"/>
            <a:ext cx="6830658" cy="128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Bebas Neue Bold"/>
              </a:rPr>
              <a:t>QUESTION - 2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71604" y="1461968"/>
            <a:ext cx="11885700" cy="68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E41F1F"/>
                </a:solidFill>
                <a:latin typeface="Open Sans Bold"/>
              </a:rPr>
              <a:t>Which Countries have the most Invoices?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45600">
            <a:off x="11032512" y="-1059319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6992">
            <a:off x="-4543530" y="882484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72927" y="38779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69810" y="38779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4976" y="2867113"/>
            <a:ext cx="9675837" cy="2238573"/>
          </a:xfrm>
          <a:custGeom>
            <a:avLst/>
            <a:gdLst/>
            <a:ahLst/>
            <a:cxnLst/>
            <a:rect r="r" b="b" t="t" l="l"/>
            <a:pathLst>
              <a:path h="2238573" w="9675837">
                <a:moveTo>
                  <a:pt x="0" y="0"/>
                </a:moveTo>
                <a:lnTo>
                  <a:pt x="9675837" y="0"/>
                </a:lnTo>
                <a:lnTo>
                  <a:pt x="9675837" y="2238573"/>
                </a:lnTo>
                <a:lnTo>
                  <a:pt x="0" y="22385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082" r="0" b="-108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7014" y="5254323"/>
            <a:ext cx="7154024" cy="4847216"/>
          </a:xfrm>
          <a:custGeom>
            <a:avLst/>
            <a:gdLst/>
            <a:ahLst/>
            <a:cxnLst/>
            <a:rect r="r" b="b" t="t" l="l"/>
            <a:pathLst>
              <a:path h="4847216" w="7154024">
                <a:moveTo>
                  <a:pt x="0" y="0"/>
                </a:moveTo>
                <a:lnTo>
                  <a:pt x="7154024" y="0"/>
                </a:lnTo>
                <a:lnTo>
                  <a:pt x="7154024" y="4847216"/>
                </a:lnTo>
                <a:lnTo>
                  <a:pt x="0" y="4847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25484" y="315277"/>
            <a:ext cx="6830658" cy="128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Bebas Neue Bold"/>
              </a:rPr>
              <a:t>QUESTION -3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87187" y="1575985"/>
            <a:ext cx="11885700" cy="68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E41F1F"/>
                </a:solidFill>
                <a:latin typeface="Open Sans Bold"/>
              </a:rPr>
              <a:t>What are the top 3 values of total invoice?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45600">
            <a:off x="11032512" y="-1059319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6992">
            <a:off x="-4543530" y="882484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72927" y="38779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69810" y="38779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8166" y="4157605"/>
            <a:ext cx="11790009" cy="1536237"/>
          </a:xfrm>
          <a:custGeom>
            <a:avLst/>
            <a:gdLst/>
            <a:ahLst/>
            <a:cxnLst/>
            <a:rect r="r" b="b" t="t" l="l"/>
            <a:pathLst>
              <a:path h="1536237" w="11790009">
                <a:moveTo>
                  <a:pt x="0" y="0"/>
                </a:moveTo>
                <a:lnTo>
                  <a:pt x="11790009" y="0"/>
                </a:lnTo>
                <a:lnTo>
                  <a:pt x="11790009" y="1536237"/>
                </a:lnTo>
                <a:lnTo>
                  <a:pt x="0" y="15362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73414" y="6558696"/>
            <a:ext cx="9927769" cy="2378047"/>
          </a:xfrm>
          <a:custGeom>
            <a:avLst/>
            <a:gdLst/>
            <a:ahLst/>
            <a:cxnLst/>
            <a:rect r="r" b="b" t="t" l="l"/>
            <a:pathLst>
              <a:path h="2378047" w="9927769">
                <a:moveTo>
                  <a:pt x="0" y="0"/>
                </a:moveTo>
                <a:lnTo>
                  <a:pt x="9927769" y="0"/>
                </a:lnTo>
                <a:lnTo>
                  <a:pt x="9927769" y="2378047"/>
                </a:lnTo>
                <a:lnTo>
                  <a:pt x="0" y="23780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25484" y="315277"/>
            <a:ext cx="6830658" cy="128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Bebas Neue Bold"/>
              </a:rPr>
              <a:t>QUESTION -4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8166" y="1676973"/>
            <a:ext cx="16382096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E41F1F"/>
                </a:solidFill>
                <a:latin typeface="Open Sans Bold"/>
              </a:rPr>
              <a:t>Which city has the best customers? We would like to throw a promotional Music Festival in the city we made the most money. </a:t>
            </a:r>
            <a:r>
              <a:rPr lang="en-US" sz="2699">
                <a:solidFill>
                  <a:srgbClr val="E41F1F"/>
                </a:solidFill>
                <a:latin typeface="Open Sans Bold"/>
              </a:rPr>
              <a:t>Write a query that returns one city that has the highest sum of invoice totals. 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E41F1F"/>
                </a:solidFill>
                <a:latin typeface="Open Sans Bold"/>
              </a:rPr>
              <a:t>Return both the city name &amp; sum of all invoice totals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45600">
            <a:off x="11032512" y="-1059319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6992">
            <a:off x="-4543530" y="882484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72927" y="38779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69810" y="38779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0305" y="3889444"/>
            <a:ext cx="14680893" cy="2072557"/>
          </a:xfrm>
          <a:custGeom>
            <a:avLst/>
            <a:gdLst/>
            <a:ahLst/>
            <a:cxnLst/>
            <a:rect r="r" b="b" t="t" l="l"/>
            <a:pathLst>
              <a:path h="2072557" w="14680893">
                <a:moveTo>
                  <a:pt x="0" y="0"/>
                </a:moveTo>
                <a:lnTo>
                  <a:pt x="14680893" y="0"/>
                </a:lnTo>
                <a:lnTo>
                  <a:pt x="14680893" y="2072558"/>
                </a:lnTo>
                <a:lnTo>
                  <a:pt x="0" y="20725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334" t="-1537" r="-42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0305" y="7179531"/>
            <a:ext cx="16025087" cy="1505003"/>
          </a:xfrm>
          <a:custGeom>
            <a:avLst/>
            <a:gdLst/>
            <a:ahLst/>
            <a:cxnLst/>
            <a:rect r="r" b="b" t="t" l="l"/>
            <a:pathLst>
              <a:path h="1505003" w="16025087">
                <a:moveTo>
                  <a:pt x="0" y="0"/>
                </a:moveTo>
                <a:lnTo>
                  <a:pt x="16025088" y="0"/>
                </a:lnTo>
                <a:lnTo>
                  <a:pt x="16025088" y="1505004"/>
                </a:lnTo>
                <a:lnTo>
                  <a:pt x="0" y="15050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449" r="0" b="-1753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25484" y="315277"/>
            <a:ext cx="6830658" cy="128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Bebas Neue Bold"/>
              </a:rPr>
              <a:t>QUESTION -5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7204" y="1542098"/>
            <a:ext cx="16382096" cy="1417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1"/>
              </a:lnSpc>
            </a:pPr>
            <a:r>
              <a:rPr lang="en-US" sz="2700">
                <a:solidFill>
                  <a:srgbClr val="E41F1F"/>
                </a:solidFill>
                <a:latin typeface="Open Sans Bold"/>
              </a:rPr>
              <a:t>Who is the best customer? The customer who has spent the most money will be declared the best customer. </a:t>
            </a:r>
          </a:p>
          <a:p>
            <a:pPr>
              <a:lnSpc>
                <a:spcPts val="3781"/>
              </a:lnSpc>
              <a:spcBef>
                <a:spcPct val="0"/>
              </a:spcBef>
            </a:pPr>
            <a:r>
              <a:rPr lang="en-US" sz="2700">
                <a:solidFill>
                  <a:srgbClr val="E41F1F"/>
                </a:solidFill>
                <a:latin typeface="Open Sans Bold"/>
              </a:rPr>
              <a:t>Write a query that returns the person who has spent the most money.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45600">
            <a:off x="11032512" y="-1059319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6992">
            <a:off x="-4543530" y="882484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72927" y="38779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69810" y="38779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8469" y="2683425"/>
            <a:ext cx="11208917" cy="3300161"/>
          </a:xfrm>
          <a:custGeom>
            <a:avLst/>
            <a:gdLst/>
            <a:ahLst/>
            <a:cxnLst/>
            <a:rect r="r" b="b" t="t" l="l"/>
            <a:pathLst>
              <a:path h="3300161" w="11208917">
                <a:moveTo>
                  <a:pt x="0" y="0"/>
                </a:moveTo>
                <a:lnTo>
                  <a:pt x="11208917" y="0"/>
                </a:lnTo>
                <a:lnTo>
                  <a:pt x="11208917" y="3300161"/>
                </a:lnTo>
                <a:lnTo>
                  <a:pt x="0" y="33001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23170" y="5426596"/>
            <a:ext cx="11163501" cy="4527338"/>
          </a:xfrm>
          <a:custGeom>
            <a:avLst/>
            <a:gdLst/>
            <a:ahLst/>
            <a:cxnLst/>
            <a:rect r="r" b="b" t="t" l="l"/>
            <a:pathLst>
              <a:path h="4527338" w="11163501">
                <a:moveTo>
                  <a:pt x="0" y="0"/>
                </a:moveTo>
                <a:lnTo>
                  <a:pt x="11163502" y="0"/>
                </a:lnTo>
                <a:lnTo>
                  <a:pt x="11163502" y="4527338"/>
                </a:lnTo>
                <a:lnTo>
                  <a:pt x="0" y="4527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25484" y="315277"/>
            <a:ext cx="6830658" cy="128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Bebas Neue Bold"/>
              </a:rPr>
              <a:t>QUESTION -6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6146" y="1604560"/>
            <a:ext cx="16783173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E41F1F"/>
                </a:solidFill>
                <a:latin typeface="Open Sans Bold"/>
              </a:rPr>
              <a:t>Write query to return the email, first name, last name, &amp; Genre of all Rock Music listeners. </a:t>
            </a:r>
            <a:r>
              <a:rPr lang="en-US" sz="2899">
                <a:solidFill>
                  <a:srgbClr val="E41F1F"/>
                </a:solidFill>
                <a:latin typeface="Open Sans Bold"/>
              </a:rPr>
              <a:t>Return your list ordered alphabetically by email starting with 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DAGCrLRGRBI</dc:identifier>
  <dcterms:modified xsi:type="dcterms:W3CDTF">2011-08-01T06:04:30Z</dcterms:modified>
  <cp:revision>1</cp:revision>
  <dc:title>Music_store_analysis</dc:title>
</cp:coreProperties>
</file>